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RobotoCondensed-boldItalic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1a49e32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1a49e32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619a112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619a112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619a112a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619a112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619a112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619a112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619a112a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619a112a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619a112a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619a112a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inancialaid.tamu.edu/Undergraduate/Cost-of-Attendance#0-CollegeStationUndergraduat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 Of Attendance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69" name="Google Shape;169;p21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one of your colleges, is it in-state, out-of-state, or private?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Oct. 8th No School</a:t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89D"/>
              </a:buClr>
              <a:buSzPct val="100000"/>
              <a:buChar char="❖"/>
            </a:pPr>
            <a:r>
              <a:rPr b="1" lang="en" sz="7700">
                <a:solidFill>
                  <a:srgbClr val="00689D"/>
                </a:solidFill>
              </a:rPr>
              <a:t>Mon. Oct. 11th BISD Holiday, but 11th graders still have ACC</a:t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Thurs. Oct. 14th 6PM CRCA in BISD Homecoming Parade</a:t>
            </a:r>
            <a:endParaRPr b="1" sz="7700">
              <a:solidFill>
                <a:schemeClr val="accent4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Oct. 16th 8AM-2PM 11th Grade PSAT</a:t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Char char="❖"/>
            </a:pPr>
            <a:r>
              <a:rPr b="1" lang="en" sz="7700">
                <a:solidFill>
                  <a:srgbClr val="741B47"/>
                </a:solidFill>
              </a:rPr>
              <a:t>Fri. Oct. 29th 4:10-9:00 PM CRCA Lock-In $5 Please pay Mr. Gordon Price includes 2 slices of pizza and chips</a:t>
            </a:r>
            <a:endParaRPr b="1" sz="77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Attendance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Now that you know what cost of attendance is, there are usually three kinds of tuitions that universities use: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>
                <a:solidFill>
                  <a:schemeClr val="dk1"/>
                </a:solidFill>
              </a:rPr>
              <a:t>In-State Tuition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>
                <a:solidFill>
                  <a:schemeClr val="dk1"/>
                </a:solidFill>
              </a:rPr>
              <a:t>Out-of-State Tuition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>
                <a:solidFill>
                  <a:schemeClr val="dk1"/>
                </a:solidFill>
              </a:rPr>
              <a:t>Private University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825" y="3186750"/>
            <a:ext cx="4962700" cy="19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In-State (or Resident) Tuition vs. Out-of-State (or non-Resident)</a:t>
            </a:r>
            <a:endParaRPr sz="800"/>
          </a:p>
        </p:txBody>
      </p:sp>
      <p:sp>
        <p:nvSpPr>
          <p:cNvPr id="117" name="Google Shape;117;p15"/>
          <p:cNvSpPr txBox="1"/>
          <p:nvPr/>
        </p:nvSpPr>
        <p:spPr>
          <a:xfrm>
            <a:off x="657900" y="1391100"/>
            <a:ext cx="78282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In-State tuition is the price that a person, who resides in the state (for usually 3 years or more) the university is in, pays to attend there.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For Example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Texas A&amp;M University In-State Tuition- $13,012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Texas A&amp;M University Out-of-State Tuition- $40,896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https://financialaid.tamu.edu/Undergraduate/Cost-of-Attendance#0-CollegeStationUndergraduate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In-State vs. Out-of-State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605625" y="1104175"/>
            <a:ext cx="81267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This means for a student who has lived in Texas for at least three years to attend classes at Texas A&amp;M </a:t>
            </a:r>
            <a:r>
              <a:rPr b="1" lang="en" sz="2000">
                <a:solidFill>
                  <a:schemeClr val="dk1"/>
                </a:solidFill>
              </a:rPr>
              <a:t>University,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they would pay $13,012.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For a student from California, Ohio, or Colorado to attend Texas A&amp;M, they would pay $40,896.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This is the same for a Texas resident who wants to attend college in another state. The price difference </a:t>
            </a:r>
            <a:r>
              <a:rPr b="1" i="1" lang="en" sz="2000" u="sng">
                <a:solidFill>
                  <a:schemeClr val="dk1"/>
                </a:solidFill>
              </a:rPr>
              <a:t>only </a:t>
            </a:r>
            <a:r>
              <a:rPr b="1" lang="en" sz="2000">
                <a:solidFill>
                  <a:schemeClr val="dk1"/>
                </a:solidFill>
              </a:rPr>
              <a:t>applies to tuition, not to room and board, books, etc.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In-State vs. Out-of-State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723175" y="1046500"/>
            <a:ext cx="787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The reason for the difference is because part of your taxes go to the universities in Texas, so you get a lower price than someone from another state.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This is why it is </a:t>
            </a:r>
            <a:r>
              <a:rPr b="1" i="1" lang="en" sz="2000" u="sng">
                <a:solidFill>
                  <a:schemeClr val="dk1"/>
                </a:solidFill>
              </a:rPr>
              <a:t>usually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cheapest</a:t>
            </a:r>
            <a:r>
              <a:rPr b="1" lang="en" sz="2000">
                <a:solidFill>
                  <a:schemeClr val="dk1"/>
                </a:solidFill>
              </a:rPr>
              <a:t> to attend school in your home state.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413" y="3309100"/>
            <a:ext cx="4302825" cy="18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that’s not confusing enough...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723175" y="1046500"/>
            <a:ext cx="78732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Sometimes universities located near a state border will have agreements with states close by.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Meaning, there are some universities in Arkansas, Louisiana, New Mexico, and Oklahoma that Texas residents receive In-State </a:t>
            </a:r>
            <a:r>
              <a:rPr b="1" lang="en" sz="2000">
                <a:solidFill>
                  <a:schemeClr val="dk1"/>
                </a:solidFill>
              </a:rPr>
              <a:t>tuition and vice versa.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This option depends on the university, state, and county.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 University Tuition</a:t>
            </a:r>
            <a:endParaRPr sz="1000"/>
          </a:p>
        </p:txBody>
      </p:sp>
      <p:sp>
        <p:nvSpPr>
          <p:cNvPr id="150" name="Google Shape;150;p19"/>
          <p:cNvSpPr txBox="1"/>
          <p:nvPr/>
        </p:nvSpPr>
        <p:spPr>
          <a:xfrm>
            <a:off x="705225" y="1209200"/>
            <a:ext cx="787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Private universities, such as Baylor, Rice, and St. Edward’s, </a:t>
            </a:r>
            <a:r>
              <a:rPr b="1" i="1" lang="en" sz="2000">
                <a:solidFill>
                  <a:schemeClr val="dk1"/>
                </a:solidFill>
              </a:rPr>
              <a:t>do not</a:t>
            </a:r>
            <a:r>
              <a:rPr b="1" lang="en" sz="2000">
                <a:solidFill>
                  <a:schemeClr val="dk1"/>
                </a:solidFill>
              </a:rPr>
              <a:t> receive money from state taxes.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Therefore, private university tuition is the same no matter what state you are from and the </a:t>
            </a:r>
            <a:r>
              <a:rPr b="1" lang="en" sz="2000">
                <a:solidFill>
                  <a:schemeClr val="dk1"/>
                </a:solidFill>
              </a:rPr>
              <a:t>university</a:t>
            </a:r>
            <a:r>
              <a:rPr b="1" lang="en" sz="2000">
                <a:solidFill>
                  <a:schemeClr val="dk1"/>
                </a:solidFill>
              </a:rPr>
              <a:t> is in.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00" y="3509250"/>
            <a:ext cx="4275700" cy="15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050" y="3214100"/>
            <a:ext cx="3016800" cy="18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 University Tuition</a:t>
            </a:r>
            <a:endParaRPr sz="1000"/>
          </a:p>
        </p:txBody>
      </p:sp>
      <p:sp>
        <p:nvSpPr>
          <p:cNvPr id="160" name="Google Shape;160;p20"/>
          <p:cNvSpPr txBox="1"/>
          <p:nvPr/>
        </p:nvSpPr>
        <p:spPr>
          <a:xfrm>
            <a:off x="723175" y="1046500"/>
            <a:ext cx="787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 Texas student </a:t>
            </a:r>
            <a:r>
              <a:rPr b="1" lang="en" sz="2000">
                <a:solidFill>
                  <a:schemeClr val="dk1"/>
                </a:solidFill>
              </a:rPr>
              <a:t>attending Baylor pays the same as a person from Iowa and a person from Ohio (my home state) pays the same to attend Oberlin College (an amazing school) as a Texas resident. </a:t>
            </a:r>
            <a:endParaRPr b="1" sz="2000">
              <a:solidFill>
                <a:schemeClr val="dk1"/>
              </a:solidFill>
            </a:endParaRPr>
          </a:p>
          <a:p>
            <a:pPr indent="457200" lvl="0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BTW Ohio is known for its amazing private schools.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75700"/>
            <a:ext cx="3427250" cy="231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